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</p:sldIdLst>
  <p:sldSz cx="30240288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5885"/>
    <a:srgbClr val="235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240" y="-59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11132"/>
            <a:ext cx="25704245" cy="14914762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501064"/>
            <a:ext cx="22680216" cy="10343147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157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871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80848"/>
            <a:ext cx="6520562" cy="3630515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80848"/>
            <a:ext cx="19183683" cy="3630515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351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323233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919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80331"/>
            <a:ext cx="26082248" cy="17820361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69280"/>
            <a:ext cx="26082248" cy="9371307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506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404240"/>
            <a:ext cx="12852122" cy="2718176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404240"/>
            <a:ext cx="12852122" cy="2718176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41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80857"/>
            <a:ext cx="26082248" cy="828047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01820"/>
            <a:ext cx="12793057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48601"/>
            <a:ext cx="12793057" cy="2301673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01820"/>
            <a:ext cx="12856061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48601"/>
            <a:ext cx="12856061" cy="2301673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654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6297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161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68216"/>
            <a:ext cx="15309146" cy="30444362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780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68216"/>
            <a:ext cx="15309146" cy="30444362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79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3D033-433F-4306-B9C1-5F3E4504E735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6FD4-7256-45FA-AEF7-51544DCEC9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68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8E9F6E2-1D0C-4560-A135-BE221177BC04}"/>
              </a:ext>
            </a:extLst>
          </p:cNvPr>
          <p:cNvSpPr txBox="1"/>
          <p:nvPr/>
        </p:nvSpPr>
        <p:spPr>
          <a:xfrm>
            <a:off x="324358" y="3496944"/>
            <a:ext cx="29591563" cy="2458747"/>
          </a:xfrm>
          <a:prstGeom prst="rect">
            <a:avLst/>
          </a:prstGeom>
          <a:solidFill>
            <a:srgbClr val="235078"/>
          </a:solidFill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467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OF THE POSTER </a:t>
            </a:r>
            <a:r>
              <a:rPr lang="fr-FR" sz="7467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(UPPERCASE – BOLD – 80-100 pt)</a:t>
            </a:r>
            <a:endParaRPr lang="en-US" sz="7467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19962410-570C-476A-A791-B19D0C6BD33B}"/>
              </a:ext>
            </a:extLst>
          </p:cNvPr>
          <p:cNvSpPr txBox="1"/>
          <p:nvPr/>
        </p:nvSpPr>
        <p:spPr>
          <a:xfrm>
            <a:off x="324358" y="6067711"/>
            <a:ext cx="29591563" cy="26345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Name(s) </a:t>
            </a:r>
            <a:br>
              <a:rPr lang="en-US" sz="3734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 / University / Laboratory 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 (optional)</a:t>
            </a:r>
          </a:p>
          <a:p>
            <a:pPr algn="ctr"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(Author(s) and affiliation(s) (on variable points, between 30 and 36 points). You may need to go bellow 30 points if you have a longer text.)</a:t>
            </a:r>
            <a:endParaRPr lang="en-US" sz="3600" dirty="0">
              <a:solidFill>
                <a:srgbClr val="2350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D190E9A8-89C5-43F4-B40E-A4448DF5E3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-15" y="189479"/>
            <a:ext cx="30265148" cy="23148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3" name="Rectangle 10">
            <a:extLst>
              <a:ext uri="{FF2B5EF4-FFF2-40B4-BE49-F238E27FC236}">
                <a16:creationId xmlns:a16="http://schemas.microsoft.com/office/drawing/2014/main" id="{EEB459E6-90E4-4DCD-81AA-66541D910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360" y="11472733"/>
            <a:ext cx="14404270" cy="717188"/>
          </a:xfrm>
          <a:prstGeom prst="rect">
            <a:avLst/>
          </a:prstGeom>
          <a:gradFill flip="none" rotWithShape="1">
            <a:gsLst>
              <a:gs pos="0">
                <a:srgbClr val="275885">
                  <a:shade val="30000"/>
                  <a:satMod val="115000"/>
                </a:srgbClr>
              </a:gs>
              <a:gs pos="50000">
                <a:srgbClr val="275885">
                  <a:shade val="67500"/>
                  <a:satMod val="115000"/>
                </a:srgbClr>
              </a:gs>
              <a:gs pos="100000">
                <a:srgbClr val="275885">
                  <a:shade val="100000"/>
                  <a:satMod val="115000"/>
                </a:srgbClr>
              </a:gs>
            </a:gsLst>
            <a:lin ang="10800000" scaled="1"/>
            <a:tileRect/>
          </a:gradFill>
          <a:ln w="12700">
            <a:noFill/>
            <a:miter lim="800000"/>
          </a:ln>
        </p:spPr>
        <p:txBody>
          <a:bodyPr wrap="none" lIns="95992" tIns="51208" rIns="95992" bIns="47995" anchor="ctr" anchorCtr="0"/>
          <a:lstStyle>
            <a:defPPr>
              <a:defRPr kern="1200"/>
            </a:defPPr>
          </a:lstStyle>
          <a:p>
            <a:pPr algn="ctr" defTabSz="3292089">
              <a:defRPr/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– 40 pt)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6" name="Rectangle 10">
            <a:extLst>
              <a:ext uri="{FF2B5EF4-FFF2-40B4-BE49-F238E27FC236}">
                <a16:creationId xmlns:a16="http://schemas.microsoft.com/office/drawing/2014/main" id="{ECB608A8-728B-414F-BD55-25B0BDA6D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11660" y="11472732"/>
            <a:ext cx="14404266" cy="717189"/>
          </a:xfrm>
          <a:prstGeom prst="rect">
            <a:avLst/>
          </a:prstGeom>
          <a:gradFill flip="none" rotWithShape="1">
            <a:gsLst>
              <a:gs pos="0">
                <a:srgbClr val="275885">
                  <a:shade val="30000"/>
                  <a:satMod val="115000"/>
                </a:srgbClr>
              </a:gs>
              <a:gs pos="50000">
                <a:srgbClr val="275885">
                  <a:shade val="67500"/>
                  <a:satMod val="115000"/>
                </a:srgbClr>
              </a:gs>
              <a:gs pos="100000">
                <a:srgbClr val="275885">
                  <a:shade val="100000"/>
                  <a:satMod val="115000"/>
                </a:srgbClr>
              </a:gs>
            </a:gsLst>
            <a:lin ang="10800000" scaled="1"/>
            <a:tileRect/>
          </a:gradFill>
          <a:ln w="12700">
            <a:noFill/>
            <a:miter lim="800000"/>
          </a:ln>
        </p:spPr>
        <p:txBody>
          <a:bodyPr wrap="none" lIns="95992" tIns="51208" rIns="95992" bIns="47995" anchor="ctr" anchorCtr="0"/>
          <a:lstStyle>
            <a:defPPr>
              <a:defRPr kern="1200"/>
            </a:defPPr>
          </a:lstStyle>
          <a:p>
            <a:pPr algn="ctr" defTabSz="3292089">
              <a:defRPr/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– 40 pt)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26">
            <a:extLst>
              <a:ext uri="{FF2B5EF4-FFF2-40B4-BE49-F238E27FC236}">
                <a16:creationId xmlns:a16="http://schemas.microsoft.com/office/drawing/2014/main" id="{17D0B0C8-DE91-45C9-9810-2B59DB6BDC50}"/>
              </a:ext>
            </a:extLst>
          </p:cNvPr>
          <p:cNvSpPr txBox="1"/>
          <p:nvPr/>
        </p:nvSpPr>
        <p:spPr>
          <a:xfrm>
            <a:off x="324359" y="12366663"/>
            <a:ext cx="14404271" cy="41477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just"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Briefly present the background of the study, the research problem, and the objective(s) of the research</a:t>
            </a:r>
          </a:p>
          <a:p>
            <a:pPr algn="just"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 size: 36–40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32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28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be used in isolated areas if necessary).</a:t>
            </a:r>
            <a:endParaRPr lang="en-US" sz="36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Box 42">
            <a:extLst>
              <a:ext uri="{FF2B5EF4-FFF2-40B4-BE49-F238E27FC236}">
                <a16:creationId xmlns:a16="http://schemas.microsoft.com/office/drawing/2014/main" id="{16E22D06-0F2F-4AA1-84C1-DDDE0715F7A1}"/>
              </a:ext>
            </a:extLst>
          </p:cNvPr>
          <p:cNvSpPr txBox="1"/>
          <p:nvPr/>
        </p:nvSpPr>
        <p:spPr>
          <a:xfrm>
            <a:off x="15491902" y="23574613"/>
            <a:ext cx="14424023" cy="41585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Figures and tables: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Include clear captions or legends.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Highlight key elements if needed (arrows or labels).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Ensure axes are labelled with units.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Use high-resolution images with good contrast.</a:t>
            </a:r>
            <a:endParaRPr lang="en-US" sz="36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246">
            <a:extLst>
              <a:ext uri="{FF2B5EF4-FFF2-40B4-BE49-F238E27FC236}">
                <a16:creationId xmlns:a16="http://schemas.microsoft.com/office/drawing/2014/main" id="{A03A6FFD-2E10-47FD-8432-3382DDAB097B}"/>
              </a:ext>
            </a:extLst>
          </p:cNvPr>
          <p:cNvSpPr txBox="1"/>
          <p:nvPr/>
        </p:nvSpPr>
        <p:spPr>
          <a:xfrm>
            <a:off x="15511656" y="12366663"/>
            <a:ext cx="14404266" cy="33167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just"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study design, population, data collection tools, and analysis methods. </a:t>
            </a: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Rectangle 10">
            <a:extLst>
              <a:ext uri="{FF2B5EF4-FFF2-40B4-BE49-F238E27FC236}">
                <a16:creationId xmlns:a16="http://schemas.microsoft.com/office/drawing/2014/main" id="{C46F1AA9-0F76-4FC2-B7BC-E82D2C057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1901" y="35437193"/>
            <a:ext cx="14424025" cy="853467"/>
          </a:xfrm>
          <a:prstGeom prst="rect">
            <a:avLst/>
          </a:prstGeom>
          <a:gradFill flip="none" rotWithShape="1">
            <a:gsLst>
              <a:gs pos="0">
                <a:srgbClr val="275885">
                  <a:shade val="30000"/>
                  <a:satMod val="115000"/>
                </a:srgbClr>
              </a:gs>
              <a:gs pos="50000">
                <a:srgbClr val="275885">
                  <a:shade val="67500"/>
                  <a:satMod val="115000"/>
                </a:srgbClr>
              </a:gs>
              <a:gs pos="100000">
                <a:srgbClr val="275885">
                  <a:shade val="100000"/>
                  <a:satMod val="115000"/>
                </a:srgbClr>
              </a:gs>
            </a:gsLst>
            <a:lin ang="10800000" scaled="1"/>
            <a:tileRect/>
          </a:gradFill>
          <a:ln w="12700">
            <a:noFill/>
            <a:miter lim="800000"/>
          </a:ln>
        </p:spPr>
        <p:txBody>
          <a:bodyPr wrap="none" lIns="95992" tIns="51208" rIns="95992" bIns="47995" anchor="ctr" anchorCtr="0"/>
          <a:lstStyle>
            <a:defPPr>
              <a:defRPr kern="1200"/>
            </a:defPPr>
          </a:lstStyle>
          <a:p>
            <a:pPr algn="ctr" defTabSz="3292089">
              <a:defRPr/>
            </a:pPr>
            <a:r>
              <a:rPr lang="fr-F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– 40 pt)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28">
            <a:extLst>
              <a:ext uri="{FF2B5EF4-FFF2-40B4-BE49-F238E27FC236}">
                <a16:creationId xmlns:a16="http://schemas.microsoft.com/office/drawing/2014/main" id="{C6A606AB-D8EA-4486-9C7D-323D447C1002}"/>
              </a:ext>
            </a:extLst>
          </p:cNvPr>
          <p:cNvSpPr txBox="1"/>
          <p:nvPr/>
        </p:nvSpPr>
        <p:spPr>
          <a:xfrm>
            <a:off x="15511659" y="36404511"/>
            <a:ext cx="14404267" cy="7425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the most relevant references related to the study.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 size: minimum 16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2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Rectangle 10">
            <a:extLst>
              <a:ext uri="{FF2B5EF4-FFF2-40B4-BE49-F238E27FC236}">
                <a16:creationId xmlns:a16="http://schemas.microsoft.com/office/drawing/2014/main" id="{9052AA60-8FF8-4380-8B42-832AF2217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362" y="35437194"/>
            <a:ext cx="14424025" cy="853467"/>
          </a:xfrm>
          <a:prstGeom prst="rect">
            <a:avLst/>
          </a:prstGeom>
          <a:gradFill flip="none" rotWithShape="1">
            <a:gsLst>
              <a:gs pos="0">
                <a:srgbClr val="275885">
                  <a:shade val="30000"/>
                  <a:satMod val="115000"/>
                </a:srgbClr>
              </a:gs>
              <a:gs pos="50000">
                <a:srgbClr val="275885">
                  <a:shade val="67500"/>
                  <a:satMod val="115000"/>
                </a:srgbClr>
              </a:gs>
              <a:gs pos="100000">
                <a:srgbClr val="275885">
                  <a:shade val="100000"/>
                  <a:satMod val="115000"/>
                </a:srgbClr>
              </a:gs>
            </a:gsLst>
            <a:lin ang="10800000" scaled="1"/>
            <a:tileRect/>
          </a:gradFill>
          <a:ln w="12700">
            <a:noFill/>
            <a:miter lim="800000"/>
          </a:ln>
        </p:spPr>
        <p:txBody>
          <a:bodyPr wrap="none" lIns="95992" tIns="51208" rIns="95992" bIns="47995" anchor="ctr" anchorCtr="0"/>
          <a:lstStyle>
            <a:defPPr>
              <a:defRPr kern="1200"/>
            </a:defPPr>
          </a:lstStyle>
          <a:p>
            <a:pPr algn="ctr" defTabSz="3292089">
              <a:defRPr/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– 40 pt)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28">
            <a:extLst>
              <a:ext uri="{FF2B5EF4-FFF2-40B4-BE49-F238E27FC236}">
                <a16:creationId xmlns:a16="http://schemas.microsoft.com/office/drawing/2014/main" id="{7464743B-B76F-4067-A56A-C2BA9C0B2231}"/>
              </a:ext>
            </a:extLst>
          </p:cNvPr>
          <p:cNvSpPr txBox="1"/>
          <p:nvPr/>
        </p:nvSpPr>
        <p:spPr>
          <a:xfrm>
            <a:off x="324363" y="36404511"/>
            <a:ext cx="14404267" cy="16547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just"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Summarize the key findings and highlight the main implications or recommendations of the study.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 size: 28–36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8CCE3EF-A825-4EC2-9656-8B82F667A0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100000" r="-219" b="-79437"/>
          <a:stretch/>
        </p:blipFill>
        <p:spPr>
          <a:xfrm>
            <a:off x="11230040" y="40727041"/>
            <a:ext cx="7716925" cy="30371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F48217CF-63BB-497B-AB71-E66D9E39E80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84" r="837"/>
          <a:stretch/>
        </p:blipFill>
        <p:spPr>
          <a:xfrm>
            <a:off x="1" y="41152618"/>
            <a:ext cx="30240287" cy="1525204"/>
          </a:xfrm>
          <a:prstGeom prst="rect">
            <a:avLst/>
          </a:prstGeom>
        </p:spPr>
      </p:pic>
      <p:sp>
        <p:nvSpPr>
          <p:cNvPr id="20" name="TextBox 42">
            <a:extLst>
              <a:ext uri="{FF2B5EF4-FFF2-40B4-BE49-F238E27FC236}">
                <a16:creationId xmlns:a16="http://schemas.microsoft.com/office/drawing/2014/main" id="{EB105B78-2FEB-4890-AF8A-7240ED11D570}"/>
              </a:ext>
            </a:extLst>
          </p:cNvPr>
          <p:cNvSpPr txBox="1"/>
          <p:nvPr/>
        </p:nvSpPr>
        <p:spPr>
          <a:xfrm>
            <a:off x="324362" y="23574613"/>
            <a:ext cx="14424025" cy="41477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just"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 the main findings of the study. Figures, tables, and graphs can be used to illustrate the results.</a:t>
            </a:r>
          </a:p>
          <a:p>
            <a:pPr algn="just">
              <a:lnSpc>
                <a:spcPct val="150000"/>
              </a:lnSpc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B165EFC7-2036-405C-85BB-72D28E648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4241" y="39238462"/>
            <a:ext cx="13807475" cy="853467"/>
          </a:xfrm>
          <a:prstGeom prst="rect">
            <a:avLst/>
          </a:prstGeom>
          <a:gradFill flip="none" rotWithShape="1">
            <a:gsLst>
              <a:gs pos="0">
                <a:srgbClr val="275885">
                  <a:shade val="30000"/>
                  <a:satMod val="115000"/>
                </a:srgbClr>
              </a:gs>
              <a:gs pos="50000">
                <a:srgbClr val="275885">
                  <a:shade val="67500"/>
                  <a:satMod val="115000"/>
                </a:srgbClr>
              </a:gs>
              <a:gs pos="100000">
                <a:srgbClr val="275885">
                  <a:shade val="100000"/>
                  <a:satMod val="115000"/>
                </a:srgbClr>
              </a:gs>
            </a:gsLst>
            <a:lin ang="10800000" scaled="1"/>
            <a:tileRect/>
          </a:gradFill>
          <a:ln w="12700">
            <a:noFill/>
            <a:miter lim="800000"/>
          </a:ln>
        </p:spPr>
        <p:txBody>
          <a:bodyPr wrap="none" lIns="95992" tIns="51208" rIns="95992" bIns="47995" anchor="ctr" anchorCtr="0"/>
          <a:lstStyle>
            <a:defPPr>
              <a:defRPr kern="1200"/>
            </a:defPPr>
          </a:lstStyle>
          <a:p>
            <a:pPr algn="ctr" defTabSz="3292089">
              <a:defRPr/>
            </a:pPr>
            <a:r>
              <a:rPr lang="fr-F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 (</a:t>
            </a:r>
            <a:r>
              <a:rPr lang="fr-FR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optional</a:t>
            </a:r>
            <a:r>
              <a:rPr lang="fr-F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8">
            <a:extLst>
              <a:ext uri="{FF2B5EF4-FFF2-40B4-BE49-F238E27FC236}">
                <a16:creationId xmlns:a16="http://schemas.microsoft.com/office/drawing/2014/main" id="{97437CDA-EC74-4B6C-9DE7-52541C92149D}"/>
              </a:ext>
            </a:extLst>
          </p:cNvPr>
          <p:cNvSpPr txBox="1"/>
          <p:nvPr/>
        </p:nvSpPr>
        <p:spPr>
          <a:xfrm>
            <a:off x="8073999" y="40223554"/>
            <a:ext cx="13807475" cy="823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just"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 individuals or institutions that supported the research.</a:t>
            </a:r>
            <a:endParaRPr lang="en-US" sz="36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4C21FB0-7017-47FC-33BA-6442F3FC1D56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</a:blip>
          <a:stretch>
            <a:fillRect/>
          </a:stretch>
        </p:blipFill>
        <p:spPr>
          <a:xfrm>
            <a:off x="75599" y="19904762"/>
            <a:ext cx="30131303" cy="3290869"/>
          </a:xfrm>
          <a:prstGeom prst="rect">
            <a:avLst/>
          </a:prstGeom>
        </p:spPr>
      </p:pic>
      <p:sp>
        <p:nvSpPr>
          <p:cNvPr id="35" name="Rectangle 10">
            <a:extLst>
              <a:ext uri="{FF2B5EF4-FFF2-40B4-BE49-F238E27FC236}">
                <a16:creationId xmlns:a16="http://schemas.microsoft.com/office/drawing/2014/main" id="{B39470A2-BC02-4373-954F-79F0DB664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362" y="22236852"/>
            <a:ext cx="29591563" cy="853467"/>
          </a:xfrm>
          <a:prstGeom prst="rect">
            <a:avLst/>
          </a:prstGeom>
          <a:gradFill flip="none" rotWithShape="1">
            <a:gsLst>
              <a:gs pos="0">
                <a:srgbClr val="275885">
                  <a:shade val="30000"/>
                  <a:satMod val="115000"/>
                </a:srgbClr>
              </a:gs>
              <a:gs pos="50000">
                <a:srgbClr val="275885">
                  <a:shade val="67500"/>
                  <a:satMod val="115000"/>
                </a:srgbClr>
              </a:gs>
              <a:gs pos="100000">
                <a:srgbClr val="275885">
                  <a:shade val="100000"/>
                  <a:satMod val="115000"/>
                </a:srgbClr>
              </a:gs>
            </a:gsLst>
            <a:lin ang="10800000" scaled="1"/>
            <a:tileRect/>
          </a:gradFill>
          <a:ln w="12700">
            <a:noFill/>
            <a:miter lim="800000"/>
          </a:ln>
        </p:spPr>
        <p:txBody>
          <a:bodyPr wrap="none" lIns="95992" tIns="51208" rIns="95992" bIns="47995" anchor="ctr" anchorCtr="0"/>
          <a:lstStyle>
            <a:defPPr>
              <a:defRPr kern="1200"/>
            </a:defPPr>
          </a:lstStyle>
          <a:p>
            <a:pPr algn="ctr" defTabSz="3292089">
              <a:defRPr/>
            </a:pPr>
            <a:r>
              <a:rPr lang="fr-F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– 40 pt)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87106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123</TotalTime>
  <Words>275</Words>
  <Application>Microsoft Office PowerPoint</Application>
  <PresentationFormat>Personnalisé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 2013 – 2022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Oumaima oum</dc:creator>
  <cp:lastModifiedBy>Office</cp:lastModifiedBy>
  <cp:revision>17</cp:revision>
  <dcterms:created xsi:type="dcterms:W3CDTF">2026-03-11T16:02:28Z</dcterms:created>
  <dcterms:modified xsi:type="dcterms:W3CDTF">2026-03-12T08:38:37Z</dcterms:modified>
</cp:coreProperties>
</file>